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8" r:id="rId13"/>
    <p:sldId id="267" r:id="rId14"/>
    <p:sldId id="268" r:id="rId15"/>
    <p:sldId id="289" r:id="rId16"/>
    <p:sldId id="271" r:id="rId17"/>
    <p:sldId id="272" r:id="rId18"/>
    <p:sldId id="273" r:id="rId19"/>
    <p:sldId id="274" r:id="rId20"/>
    <p:sldId id="290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91" r:id="rId29"/>
    <p:sldId id="292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67" autoAdjust="0"/>
  </p:normalViewPr>
  <p:slideViewPr>
    <p:cSldViewPr snapToGrid="0">
      <p:cViewPr varScale="1">
        <p:scale>
          <a:sx n="86" d="100"/>
          <a:sy n="86" d="100"/>
        </p:scale>
        <p:origin x="45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21T17:25:29.7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14182 8572 0,'17'0'219,"19"0"-204,-1-17 1,0-18-16,0-36 15,-35 18-15,53-35 32,-17 0-17,-19 70 1,-17-17-16,36-18 16,-19-53-1,-17 88 1,18-52-1,-1 35-15,-17-18 32,18 0-17,0-35 1,-1 35 0,19-18-1,-19 36 1,-17-18-1,18 0 1,17 18 0,-17-18-1,-18-18 17,17 54-32,19-54 0,-1 18 31,-17 0-16,-1-17 1,1 34 0,0-17-1,-1-17 1,-17 17 0,0 0-1,0 18 1,0 17-1,0-35 1,0 0 0,0-17-1,-17 34 17,17 1-32,0-18 31,-18 0-16,18 0 1,-18 1 0,1 16-1,-1 1 1,18 0 0,0 17-1,0-17 1,0 17 62,0 0-62,18 18-16,-1 0 0,36-17 15,0 17 16,0 0-15,18-18 0,-18 1-1,-36 17-15,1 0 16,-1 0-16,19 0 16,-19-18-1,19 18 1,-19 0-1,36 0 1,-18 0 15,-35-18 1,18 18-32,0 0 15,-1 0 16,19 0-31,-19 0 94,1 0-63</inkml:trace>
  <inkml:trace contextRef="#ctx0" brushRef="#br0" timeOffset="1916.32">15434 5786 0,'18'0'188,"-1"0"-141,1 17-16,0 1-15,-1-1-1,1-17 1,-1 0-16,1 0 31,0 18 78,-1 0-77,1-18-32,0 0 281,-18 35-203,0-17-62,0-1-1,0 1-15,0 0 78,0-1 1,0 1-64,-18-18 1,18 17-1,-18-17-15,18 18 16,-17 0-16,17-1 31,-18 1-15,0-18 0,18 18-1,-17-1 1,-1-17-1,18 18 1</inkml:trace>
  <inkml:trace contextRef="#ctx0" brushRef="#br1" timeOffset="27325.89">32844 6456 0,'-18'0'203,"0"0"-187,1 0-16,-1 17 15,0 1 1,-17-18-16,17 18 15,1-1 1,-1 1 0,1 0-1,-1-18 1,18 17 0,0 1 15,-18-18-16,18 18 95,18-18-110,0 0 15,17 17 1,-18-17 0,19 0-1,-36 18 1,17-18 31,1 0-32,0 0 1,-1 0 0,-17 17 93,0 1-93,0 0-16,-17 17 15,-1-17 1,-17-1 0,17 1-16,0-18 15,18 18 1,-17-1 15,-18-17-15,35 18-1,-18-18 32,0 0-16,1 0 126,-1 0-142,0 0 1,-17 0-16,17 0 16</inkml:trace>
  <inkml:trace contextRef="#ctx0" brushRef="#br1" timeOffset="29359.97">32949 6685 0,'18'0'172,"0"0"-156,-18 18-1,17-18 48,-34 0 155,-1 0-171,18-18 0,-18 18-31,1 0-1,-1 0 1,1 0 31,-1 0 31,18 18 31,0-1-93,0 1 15,18 0-15,-1-1 0,1 1-1,-1 0 1,1-18-1,-18 17 48,18-17-47,-18 18-1,17-18 110</inkml:trace>
  <inkml:trace contextRef="#ctx0" brushRef="#br1" timeOffset="31821.08">33285 6703 0,'-18'0'47,"0"0"15,1 0-46,-1 0 15,0 0-31,1 0 16,-1 17-1,0 1 1,1-18-1,-18 18 1,35-1 15,0 1 94,0 0-109,17-18-16,1 0 156,-1 0-140,1-18-1,-18 0 1,0 1-16,18-19 16,-1 19 15,-17-1-15,18 0 15,0 18-16,-18-17-15,17 17 94,1 0 94,-18 17-173,18 1-15,-18 0 16,0-1 0,0 1-1,0 17 1,0-17-16,0 17 15,0-17 1,0 0 0,0 17-1,0 0 1,0 0 15,0-17 0,0 0-15,0-1 0,0 19 15,0-19-15,0 1-1,0-1 1,0 1-1,0 0 1,-18-18 140</inkml:trace>
  <inkml:trace contextRef="#ctx0" brushRef="#br1" timeOffset="34990.86">33232 6756 0,'-18'0'219,"0"0"-203,1 17 62,-1 1-63,18 0 282,18-1-172,-1 1-93,1-18 77,0 0 141,-1 0-109,1 0 62,-36 0 140</inkml:trace>
  <inkml:trace contextRef="#ctx0" brushRef="#br1" timeOffset="40542.28">21237 7073 0,'18'18'156,"-1"17"-140,-17-17-16,18 17 15,-18-17 1,18 35-1,-18-36 1,0 1 0,0-36 484,0 1-469,0-1-31,0 0 16,0 1-1,0-19 1,0 1-1,0 17 1,17 18 15,-17-17-15,18-1 62,0 18-31,-1 0-31,1 0-16,0 18 15,17 17 1,-17-17-1,-1-18-15,1 17 16,17 19 0,-35-19 15,18 19-15,-1-36-1,-17 17 16,18-17 1</inkml:trace>
  <inkml:trace contextRef="#ctx0" brushRef="#br1" timeOffset="42825.12">21661 7144 0,'17'17'328,"1"19"-312,-1-19-16,1 1 47,0 0-47,-1-18 15,1 0 17,-18 17-32,18-17 15,-18 18 17,17-18-17,-17 17 1,18-17 15,-36 0 78,18-17-93,-17 17 0,-1-18-16,0 1 31,1-1-15,17 0 15,0 1-16,-18-1 17,18 0 15,-18 1-32,1 17 1,17-18 265,0 0-265,35 18-16,-35-17 15,18 17 1,-1 0 0,1 0 62,0 17-63,-1-17 1,-17 18 0,18-18 15,0 0 16,-18 18-32,0-1 1,17 1 0,1 0-1,-18-1 1,17-17-1,-17 18 48,0 0-47,-17-18 77,-1 17-77,1-17 15,-1 0-15,0 0-1,1 0 1,17 18 31,-18-18-16</inkml:trace>
  <inkml:trace contextRef="#ctx0" brushRef="#br1" timeOffset="45992.91">21943 6897 0,'17'0'31,"1"0"-15,0 0 0,-1 17-1,19 36 1,-1-17-1,-17-19-15,-1 19 16,-17-19 0,35 54-1,-35-54 1,0 1 0,0 0-1,18-18 16,0 0 1,-18 17-17,35 1 1,-35 0 0,18-18-1,35 17 1,-18 1-1,-18-1-15,1-17 16</inkml:trace>
  <inkml:trace contextRef="#ctx0" brushRef="#br1" timeOffset="47071.9">22066 7144 0,'18'0'78,"0"0"-15,-1 0-32,-17-18 0,18 18-15,-1 0 0,1 0-16,0 0 46,-1-18-46,-17 1 16,18-1 15,0 18-31,-1-17 32,-17-1-17,18 0 79,-18 1-47,18 17-32</inkml:trace>
  <inkml:trace contextRef="#ctx0" brushRef="#br1" timeOffset="51579.71">13159 14287 0,'35'0'125,"53"-88"-109,18-18-16,0 1 15,52-160 1,-69 0 0,17-34-1,-18 16 1,0 1 0,-70 159-16,70-142 15,-18 18 1,-34-17 15,34 34-15,-35 36-1,18 35 1,-17 36 0,34 0-1,1-36 1,-18 18-1,-18-53 1,35 53 0,36-71-1,-35 106 1,-36 18 0,0 35-1,-17-18 1,17 18-1,36-88 17,-36-35-17,36 17 1,-18 18 0,0 35-1,-1-17 1,1 17-1,71-176 1,-54 105 0,-17 36-1,-17 35 1,-1 53 0,-17-35-1,-18 35 1,17-70-1,-17 70 17,-17-18-17,-1 19 1,-17 16 0,35 1-1,-18 35 1,0-18 15</inkml:trace>
  <inkml:trace contextRef="#ctx0" brushRef="#br1" timeOffset="52925.15">15575 7444 0,'35'-36'125,"-35"19"-110,0-1 1,18 18-16,0-18 15,-1-70 1,19 53 0,-19-18-1,1 35 1,-18 1 0,18 17 30,-1 0 33,1 0-64,-1 0 1,-17 17-16,18-17 15,17 36 1,18 17 0,0-1-1,-18-16 1,-17-19 0,-18 1 15,18-18-16</inkml:trace>
  <inkml:trace contextRef="#ctx0" brushRef="#br2" timeOffset="71150.13">10918 12771 0,'18'0'78,"158"-106"-62,36-35-16,176-53 31,-88 105-15,-106 19-16,124-107 15,-195 89 1,283-265 15,-300 283-31,158-89 16,1-35-1,-89-53 1,-88 124 0,-17-1-1,-18 54 1,17 17-1,-17-18 1,35 18 15,18-17-31,53-1 32,17 1-32,-17 34 31,-53 1-16,-53 17 1,18 18 0,-19 0-1,-34 0 1,17 0 0,-17 0-1,0 0 1,-1 0 15,1 0 16,0-17 297,-18-1-344,17 1 15,36-36 1,0 35 0,35-70-1,-17 17 1,-18 1-1,-18 52 1,-17-17 0,-1-1-16,1 19 31,17-36-15,-17 35-1,-1-17 1,1 35-1,-18-18 1,18 18 0,-18-17 15,17 17 0,1 0 0</inkml:trace>
  <inkml:trace contextRef="#ctx0" brushRef="#br2" timeOffset="72956.58">15557 9631 0,'18'-18'93,"17"1"-93,1-19 16,-19 1 0,1 35-1,-18-18 1,35 1-1,-17-1 1,0 0 62,-1 1-78,18 17 94,-17-18-78,-18 1-1,18 17-15,17-18 16,-17 18 31,-1 0-32,1 0 1,17 0-16,0 0 16,-17 0-1,17 0 1,-35 18 218,0-1-234,0 1 16,-17-1-1,17 19 1,0-19 0,0 1 15,-18-18 16,18 18 0,0-1-16,0 1 125,-18-18-140,18 18-16</inkml:trace>
  <inkml:trace contextRef="#ctx0" brushRef="#br2" timeOffset="103708.26">10037 10689 0,'17'0'3531,"1"0"-3515,-1 0-16,54 0 31,-18 0-15,-35 0-16,52 18 16,-17-18-1,0 0 1,0 17-1,17 1 1,54-18 0,-36 18-1,36 17 1,-19 0 0,36 1-1,-17 16 1,105 19-1,-158-36 17,-18 1-17,17-36 1,-17 35 0,0-18-1,53 19 1,0-19-1,-36-17 1,54 36 0,17-36-1,-18 17 1,-34-17 0,-54 0-1,18 36-15,17-36 16,-17 35-1,0 0 17,35-17-17,-17-1 1,17 19 0,0 17-1,-17 0 1,-1 17-1,-17-52 1,36 52 0,-1-17-1,53 18 1,-18-1 0,-52-52-1,-1 17 1,-17-17-1,0 0 17,18-18-17,35 35 1,-53-18 0,-1 1-1,1-18 1,18 0-1,-18 0 1,35 18 0,-53-18-1,18 17 1,0-17 0,-18 0-1,18 0 1,36 0-1,-37 18 17,1-18-17,0 18 1,0-18 0,0 35-1,0-35 1,0 18-1,-18-18 1,1 0 0,-1 0-1,0 0 1,-17 0 15,-1 0 1391,1 0-1422,0 0 16,-1 0-1,1 0 17,0 0-32,-1 0 15,18 17 1,-17-17-1,17 0 17,-17 0-1,17 0-15,-17 0-1,0 0 16,-1 0-31,1 0 16,0 0 15,-1 0-15,1 0 0,-1 0-1,1 0 1,17 0-1,-17 0 17,17 0-17,-17 0 32,0 0 0,-18 18-31,17-18 31,1 0-1,-1 0-14,1 0 30,0 0-46,-1 0-1,1 0 17,0 0-17,-1 0 17,1 0 46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21T17:28:43.99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8502 12524 0,'0'17'156,"0"1"-140,0 35-16,0-18 16,18 18-1,-18 0 1,17 17-1,1 1 1,-1-36-16,1-17 16,-18 17-16,35 18 15,1 18 1,-1-36 0,-17 18-1,35-18 1,-36-17-1,54 35 17,-18 0-17,70 17 1,1 1 0,-1-1-1,-52-17 1,-54-53-1,1 0 32,52 35-31,36 1 0,0-1-1,0-17 1,-71-1-1,-17-17 1,17 0-16,0 0 16,18 18-1,36 0 1,69-1 0,72-17-1,17 0 1,123-88-1,-176 35 1,-35-17 0,88-19-1,0 1 1,158 18 0,-175-19-1,-125 54 16,-34-35-15,17 52 0,-17 0-1,70-17 1,88-36 0,-35 1-1,0 52 1,-17 1-1,34-1 17,-140 18-32,17 0 15,71 18 1,-36-1 0,-17 1-1,-35 17 16,-18-35-15,-36 0 0,36 18-1,18-1 1,-18 19 0,-1-19-1,19 1 1,-18 17-1,0-17 1,17 0 0,1-1-1,-18-17 1,-18 0 0,0 0-1,36 0 16,-36 0-15,-17-17 250</inkml:trace>
  <inkml:trace contextRef="#ctx0" brushRef="#br0" timeOffset="1781.65">15346 12823 0,'17'0'125,"1"0"-110,0 18-15,-1 0 16,1-1 0,0 1-1,-1-18-15,1 18 16,-18-1 0,18 1-1,-1 0 16,18 34-15,-17-16 0,0-1-1,-18-17 1,17-1 0,1 1 15,17 17 0,-17 1-31,0-1 16,-18-18-1,17 1 1,-17 0 78,0-1-79,-70 1 1,17 17 0,-18 18-1,1-35 1,70-1-1,-18-17 64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F7971-3C63-423F-9A28-EB966433DD06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74952-6C22-43CB-9A42-9B3B08DE3A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948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74952-6C22-43CB-9A42-9B3B08DE3A3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798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74952-6C22-43CB-9A42-9B3B08DE3A3B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786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74952-6C22-43CB-9A42-9B3B08DE3A3B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357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74952-6C22-43CB-9A42-9B3B08DE3A3B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184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74952-6C22-43CB-9A42-9B3B08DE3A3B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329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74952-6C22-43CB-9A42-9B3B08DE3A3B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720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74952-6C22-43CB-9A42-9B3B08DE3A3B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950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74952-6C22-43CB-9A42-9B3B08DE3A3B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396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74952-6C22-43CB-9A42-9B3B08DE3A3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57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74952-6C22-43CB-9A42-9B3B08DE3A3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792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74952-6C22-43CB-9A42-9B3B08DE3A3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197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74952-6C22-43CB-9A42-9B3B08DE3A3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984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74952-6C22-43CB-9A42-9B3B08DE3A3B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441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74952-6C22-43CB-9A42-9B3B08DE3A3B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879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74952-6C22-43CB-9A42-9B3B08DE3A3B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637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74952-6C22-43CB-9A42-9B3B08DE3A3B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3FBE-BB82-4D2C-BA4A-230670003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3B2B2F-4C52-482A-B5E2-07C6421AD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7CECC-14C9-47FD-A9E8-C9DA56C92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DDC-14A8-4004-85D8-BBD859DB4EAB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5BF05-F80D-4BA6-9A39-93A862A6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43584-BA88-4F19-BD0B-D613EED0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CD7B-F652-4907-B05D-E1579C33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146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6F97D-5581-4C44-B9FC-76835825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17A870-8C29-4D4B-91DC-441E86389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5878F-7C6C-4B74-9F43-FC5C6DAA1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DDC-14A8-4004-85D8-BBD859DB4EAB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70167-6075-4F3B-A154-BB18F36A3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A4065-7221-4330-8612-F6078724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CD7B-F652-4907-B05D-E1579C33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983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7D2B23-5F34-490C-BECA-9D8E241EBD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AEE21-E15D-43D3-9382-CD11BE9E1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20F13-5F13-4574-9A27-7B77624F9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DDC-14A8-4004-85D8-BBD859DB4EAB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2060F-55FE-46A1-8DDF-461A7C17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6EBC5-3F42-4169-91A3-835DB3E62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CD7B-F652-4907-B05D-E1579C33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149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903A9-5E31-41A7-B67D-FB243D452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0A273-ACB0-4173-A76C-D5FA30D7C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99588-E46C-47A2-8B18-AFEDE2584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DDC-14A8-4004-85D8-BBD859DB4EAB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AF9CD-3826-4FAB-8417-B0D063632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9B35A-A40A-4777-A70A-423F945F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CD7B-F652-4907-B05D-E1579C33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54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5CEC0-6517-4404-AAC3-82078640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44260-5E0D-4813-8E0F-004D199F2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FDC1E-17B8-413E-AD4E-57AB1AF2A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DDC-14A8-4004-85D8-BBD859DB4EAB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FF8B3-6D83-4694-AE77-A26408987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F4850-FBED-44AF-B8D6-D2ABC1A3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CD7B-F652-4907-B05D-E1579C33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27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C34C-3E2C-4426-844E-DBF1FEE8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133BF-C798-4384-88F3-3B1BB9594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2D873-5F4B-4473-A497-D46A693BB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DFCCC-6F35-4F9F-8BA7-8F69663A3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DDC-14A8-4004-85D8-BBD859DB4EAB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6C4EF-5076-459F-B868-C2B20690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B907D-E373-4DB0-8074-A2A87A0E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CD7B-F652-4907-B05D-E1579C33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080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E8BA-DA0B-49F9-8240-8B0548DB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61E1C-7297-4C2A-971B-945F04E9F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01C08-8361-4496-96E8-32F2EDC61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D02179-D5DD-471E-BA6C-14CAEFAA16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BF92F7-5B67-4BB6-A9DC-5D2FEA1A00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C87C48-58E5-4C87-BBAF-EB97EC70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DDC-14A8-4004-85D8-BBD859DB4EAB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DDB318-559D-45CB-9451-2F09276E0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01205A-EA78-4A61-BB5E-E4C7D20A6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CD7B-F652-4907-B05D-E1579C33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72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47FF-20F6-431F-B076-764C6FA97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829612-B5CF-49F3-9AA3-B4417A94C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DDC-14A8-4004-85D8-BBD859DB4EAB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0C02F-E280-4884-A1DE-C9C5CCC83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CE42A4-2E2B-4E08-A5BE-2AFE7B95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CD7B-F652-4907-B05D-E1579C33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429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62A317-E549-4C90-9127-A77AA5707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DDC-14A8-4004-85D8-BBD859DB4EAB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808CD-8F6A-4C1F-9505-43D5C9F5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8D1B4-FE29-42A8-8411-BDBF117A9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CD7B-F652-4907-B05D-E1579C33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092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FE05-D856-4AC5-B34E-13173EBE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F6160-1E94-49C5-8391-C32E04552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61E71-03EE-4CF5-9104-660CF0850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82CE0-B9EA-4038-A470-D17670471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DDC-14A8-4004-85D8-BBD859DB4EAB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E8E0D-A888-4331-82E9-B5D9746A8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47DA6-4BAA-4EA6-A966-3DF793B49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CD7B-F652-4907-B05D-E1579C33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561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341A-688B-41B0-9EBA-775BC575B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4F388E-DF7A-4964-ABC1-790B8D2ED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296BD-1AAB-404B-9922-68D1B633B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E3C61-37F6-454D-9883-A4F0321A8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DDC-14A8-4004-85D8-BBD859DB4EAB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92413-0BEC-470A-907F-1726CCE3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D0445-AB61-46DF-BEFF-568812ED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CD7B-F652-4907-B05D-E1579C33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93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A4923F-E541-4BF7-A236-F1FBB73C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96374-58E8-471B-80F6-0D8CD3F67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1D0AE-09C7-4B98-8E1A-EE56C90818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72DDC-14A8-4004-85D8-BBD859DB4EAB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AA517-BA93-4A2A-B613-0E322DCC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9C0DA-A2AE-4E5C-A684-931D5418A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ECD7B-F652-4907-B05D-E1579C33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91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cs224n/slides/cs224n-2020-lecture07-fancy-rnn.pdf" TargetMode="External"/><Relationship Id="rId2" Type="http://schemas.openxmlformats.org/officeDocument/2006/relationships/hyperlink" Target="https://stanford.edu/~shervine/teaching/cs-230/cheatsheet-recurrent-neural-network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ulbear/deep-learning-coursera/blob/master/Sequence%20Models/Building%20a%20Recurrent%20Neural%20Network%20-%20Step%20by%20Step%20-%20v2.ipynb" TargetMode="External"/><Relationship Id="rId5" Type="http://schemas.openxmlformats.org/officeDocument/2006/relationships/hyperlink" Target="https://direct.mit.edu/neco/article/31/7/1235/8500/A-Review-of-Recurrent-Neural-Networks-LSTM-Cells" TargetMode="External"/><Relationship Id="rId4" Type="http://schemas.openxmlformats.org/officeDocument/2006/relationships/hyperlink" Target="http://cs231n.stanford.edu/slides/2017/cs231n_2017_lecture10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hitendrasarma@staff.vce.ac.in" TargetMode="External"/><Relationship Id="rId2" Type="http://schemas.openxmlformats.org/officeDocument/2006/relationships/hyperlink" Target="mailto:hitendrasarma@ieee.org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customXml" Target="../ink/ink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C9C2-5D14-4CB6-BA8E-C73270D45F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Introduction to </a:t>
            </a:r>
            <a:br>
              <a:rPr lang="en-IN" dirty="0"/>
            </a:br>
            <a:r>
              <a:rPr lang="en-IN" dirty="0"/>
              <a:t>Recurrent Neural Networks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44A7F-73E4-44B3-B5EF-2555FC83B9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</a:t>
            </a:r>
          </a:p>
          <a:p>
            <a:r>
              <a:rPr lang="en-US" sz="3400" b="1" dirty="0"/>
              <a:t>Dr. T. Hitendra Sarma</a:t>
            </a:r>
          </a:p>
          <a:p>
            <a:r>
              <a:rPr lang="en-US" dirty="0"/>
              <a:t>Associate Professor, </a:t>
            </a:r>
            <a:r>
              <a:rPr lang="en-US" dirty="0" err="1"/>
              <a:t>Vasavi</a:t>
            </a:r>
            <a:r>
              <a:rPr lang="en-US" dirty="0"/>
              <a:t> College of Engineering, Hyderabad</a:t>
            </a:r>
          </a:p>
        </p:txBody>
      </p:sp>
    </p:spTree>
    <p:extLst>
      <p:ext uri="{BB962C8B-B14F-4D97-AF65-F5344CB8AC3E}">
        <p14:creationId xmlns:p14="http://schemas.microsoft.com/office/powerpoint/2010/main" val="280274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1323-23A1-4785-BB8A-663CD984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70" y="260194"/>
            <a:ext cx="10515600" cy="1325563"/>
          </a:xfrm>
        </p:spPr>
        <p:txBody>
          <a:bodyPr/>
          <a:lstStyle/>
          <a:p>
            <a:r>
              <a:rPr lang="en-US" dirty="0"/>
              <a:t>RNN Model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591A7-0006-4A3F-BA99-5460E4442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26" t="34232" r="4836" b="36613"/>
          <a:stretch/>
        </p:blipFill>
        <p:spPr>
          <a:xfrm>
            <a:off x="654970" y="1690688"/>
            <a:ext cx="10882059" cy="46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93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75A73-A65F-4512-B5F6-E77702CE0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06" y="365126"/>
            <a:ext cx="10515600" cy="792466"/>
          </a:xfrm>
        </p:spPr>
        <p:txBody>
          <a:bodyPr/>
          <a:lstStyle/>
          <a:p>
            <a:r>
              <a:rPr lang="en-US" dirty="0"/>
              <a:t>RNN Model…with parameter sharing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0E8A1B-42D2-4DA0-9340-6620D1F09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03" t="33880" r="4836" b="36394"/>
          <a:stretch/>
        </p:blipFill>
        <p:spPr>
          <a:xfrm>
            <a:off x="421106" y="1252944"/>
            <a:ext cx="11016771" cy="48021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2F0E09-6154-40A3-81EE-B4F3A59E3FFB}"/>
              </a:ext>
            </a:extLst>
          </p:cNvPr>
          <p:cNvSpPr txBox="1"/>
          <p:nvPr/>
        </p:nvSpPr>
        <p:spPr>
          <a:xfrm>
            <a:off x="754123" y="5965817"/>
            <a:ext cx="1068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predict y^</a:t>
            </a:r>
            <a:r>
              <a:rPr lang="en-US" baseline="30000" dirty="0"/>
              <a:t>&lt;3&gt;  </a:t>
            </a:r>
            <a:r>
              <a:rPr lang="en-US" dirty="0"/>
              <a:t>the model takes the inputs X&lt;2&gt; and X&lt;1&gt; along with the previous parameters that are shared.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3466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84C5C-F9FB-4C6B-9641-45F4DC4B8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61" y="385003"/>
            <a:ext cx="10515600" cy="956779"/>
          </a:xfrm>
        </p:spPr>
        <p:txBody>
          <a:bodyPr/>
          <a:lstStyle/>
          <a:p>
            <a:r>
              <a:rPr lang="en-US" dirty="0"/>
              <a:t>RNN Model…with parameter sharing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9346F-E461-4E70-B09D-11175312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cases: To predict y^</a:t>
            </a:r>
            <a:r>
              <a:rPr lang="en-US" baseline="30000" dirty="0"/>
              <a:t>&lt;3&gt;  </a:t>
            </a:r>
            <a:r>
              <a:rPr lang="en-US" dirty="0"/>
              <a:t>the model need to consider the later words in the sentence. For Example X&lt;4&gt; , X&lt;5&gt; and others.  </a:t>
            </a:r>
            <a:endParaRPr lang="en-IN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33BBD-486D-4581-B73A-C3A47E05102A}"/>
              </a:ext>
            </a:extLst>
          </p:cNvPr>
          <p:cNvSpPr txBox="1"/>
          <p:nvPr/>
        </p:nvSpPr>
        <p:spPr>
          <a:xfrm>
            <a:off x="3140765" y="5671592"/>
            <a:ext cx="511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S1: He said, “Teddy Roosevelt was a great president”</a:t>
            </a:r>
          </a:p>
          <a:p>
            <a:r>
              <a:rPr lang="en-US" dirty="0"/>
              <a:t>S2: He said, “Teddy bears are on sale!”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83CA8-03D1-47FB-A39D-453544863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83" t="27826" r="26141" b="40290"/>
          <a:stretch/>
        </p:blipFill>
        <p:spPr>
          <a:xfrm>
            <a:off x="2305877" y="2710768"/>
            <a:ext cx="7738513" cy="296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98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6C08-3C95-46C9-BF67-204E3F9EC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243"/>
          </a:xfrm>
        </p:spPr>
        <p:txBody>
          <a:bodyPr/>
          <a:lstStyle/>
          <a:p>
            <a:r>
              <a:rPr lang="en-US" dirty="0"/>
              <a:t>RNN Model – Forward Propagation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0084A-5FAB-48D9-B164-B2EBAC97F9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06" t="33450" r="8026" b="26550"/>
          <a:stretch/>
        </p:blipFill>
        <p:spPr>
          <a:xfrm>
            <a:off x="2037346" y="1283368"/>
            <a:ext cx="8373979" cy="540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8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4534A-6588-46D6-A443-76018D4C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738"/>
          </a:xfrm>
        </p:spPr>
        <p:txBody>
          <a:bodyPr/>
          <a:lstStyle/>
          <a:p>
            <a:r>
              <a:rPr lang="en-US" dirty="0"/>
              <a:t>Simplified RNN notation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CB0B9-50D9-4C66-A1D2-DE2D3D50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74" t="38892" r="4184" b="30527"/>
          <a:stretch/>
        </p:blipFill>
        <p:spPr>
          <a:xfrm>
            <a:off x="582509" y="1427494"/>
            <a:ext cx="11026981" cy="488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31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D3D5-B1C3-418F-AD07-983C1E8F6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26" y="365125"/>
            <a:ext cx="10515600" cy="841105"/>
          </a:xfrm>
        </p:spPr>
        <p:txBody>
          <a:bodyPr/>
          <a:lstStyle/>
          <a:p>
            <a:r>
              <a:rPr lang="en-US" dirty="0"/>
              <a:t>Forward propagation and backpropagation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1BB372-EBF3-4C16-9041-E4A29FCB8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76" t="33333" r="33138" b="40142"/>
          <a:stretch/>
        </p:blipFill>
        <p:spPr>
          <a:xfrm>
            <a:off x="1896892" y="1994171"/>
            <a:ext cx="8304508" cy="352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14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D15FCA-DEED-4FBC-86B0-E5799D852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892" y="1180729"/>
            <a:ext cx="9733613" cy="2387600"/>
          </a:xfrm>
        </p:spPr>
        <p:txBody>
          <a:bodyPr/>
          <a:lstStyle/>
          <a:p>
            <a:r>
              <a:rPr lang="en-US" dirty="0"/>
              <a:t>Backpropagation Through Time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4801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E5AF-4565-431D-AB68-7B5C6B1A4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4" y="255621"/>
            <a:ext cx="10515600" cy="850832"/>
          </a:xfrm>
        </p:spPr>
        <p:txBody>
          <a:bodyPr/>
          <a:lstStyle/>
          <a:p>
            <a:r>
              <a:rPr lang="en-US" dirty="0"/>
              <a:t>Backpropagation Through Time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C3218-A8ED-41DF-A146-279A269FB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Propagation: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0649A-C713-4A20-B163-A5C9439FC4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25" t="41748" r="5943" b="34208"/>
          <a:stretch/>
        </p:blipFill>
        <p:spPr>
          <a:xfrm>
            <a:off x="1222327" y="2398426"/>
            <a:ext cx="9927240" cy="37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24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40D5-CCB7-4CA1-BA5A-880A43C7A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68" y="363077"/>
            <a:ext cx="10515600" cy="819098"/>
          </a:xfrm>
        </p:spPr>
        <p:txBody>
          <a:bodyPr>
            <a:normAutofit/>
          </a:bodyPr>
          <a:lstStyle/>
          <a:p>
            <a:r>
              <a:rPr lang="en-US" dirty="0"/>
              <a:t>Backpropagation Through Time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78659-B10A-4CA5-9E0C-DFA728910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94" t="34970" r="3976" b="28306"/>
          <a:stretch/>
        </p:blipFill>
        <p:spPr>
          <a:xfrm>
            <a:off x="1528155" y="1512596"/>
            <a:ext cx="9135689" cy="4872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729E1F-F76B-404D-9BA0-2111DCC33769}"/>
              </a:ext>
            </a:extLst>
          </p:cNvPr>
          <p:cNvSpPr txBox="1"/>
          <p:nvPr/>
        </p:nvSpPr>
        <p:spPr>
          <a:xfrm>
            <a:off x="9029082" y="5345404"/>
            <a:ext cx="3162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logistic regression loss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9F2FC-81CB-4D1D-A0A1-E3F1D8934129}"/>
              </a:ext>
            </a:extLst>
          </p:cNvPr>
          <p:cNvSpPr txBox="1"/>
          <p:nvPr/>
        </p:nvSpPr>
        <p:spPr>
          <a:xfrm>
            <a:off x="807396" y="6200743"/>
            <a:ext cx="271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of entire sequence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2FF6B-2D86-42D9-93A1-F7E7F0C3BC87}"/>
              </a:ext>
            </a:extLst>
          </p:cNvPr>
          <p:cNvSpPr txBox="1"/>
          <p:nvPr/>
        </p:nvSpPr>
        <p:spPr>
          <a:xfrm>
            <a:off x="233463" y="2373548"/>
            <a:ext cx="204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Computation Graph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5284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04F9E3-B09E-4731-9CB0-5A1510E53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Different Types of RNN Architectures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5DD33FB-F19B-457A-B114-D9E962DE1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419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C760-BE62-415B-B22F-2C2A0DA35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645"/>
          </a:xfrm>
        </p:spPr>
        <p:txBody>
          <a:bodyPr/>
          <a:lstStyle/>
          <a:p>
            <a:r>
              <a:rPr lang="en-US" dirty="0"/>
              <a:t>Topics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198E2-03D6-4C52-AD7F-A6ED922DD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697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Recurrent neural networks (or RNN): Introduction</a:t>
            </a:r>
          </a:p>
          <a:p>
            <a:r>
              <a:rPr lang="en-US" dirty="0"/>
              <a:t>Sequence data  - Examples</a:t>
            </a:r>
          </a:p>
          <a:p>
            <a:r>
              <a:rPr lang="en-US" dirty="0"/>
              <a:t>Basic architecture</a:t>
            </a:r>
          </a:p>
          <a:p>
            <a:r>
              <a:rPr lang="en-US" dirty="0"/>
              <a:t>Backpropagation through time (BPTT)</a:t>
            </a:r>
          </a:p>
          <a:p>
            <a:r>
              <a:rPr lang="en-US" dirty="0"/>
              <a:t>Types of RNNs</a:t>
            </a:r>
          </a:p>
          <a:p>
            <a:r>
              <a:rPr lang="en-US" dirty="0"/>
              <a:t>Applications.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7073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19C7E-A631-40D8-8FB3-ABA687EB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2149" cy="987020"/>
          </a:xfrm>
        </p:spPr>
        <p:txBody>
          <a:bodyPr/>
          <a:lstStyle/>
          <a:p>
            <a:r>
              <a:rPr lang="en-US" dirty="0"/>
              <a:t>Examples of Sequence data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E09B9-E510-4F84-AF72-6CB4F60E4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63" b="4736"/>
          <a:stretch/>
        </p:blipFill>
        <p:spPr>
          <a:xfrm>
            <a:off x="1295400" y="1467403"/>
            <a:ext cx="9601200" cy="436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92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C639-FC15-4358-9E40-D6D5B4F2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RNN architectures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84DDE-1BAC-4AE4-87C9-2A4592421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03" t="40219" r="4186" b="28961"/>
          <a:stretch/>
        </p:blipFill>
        <p:spPr>
          <a:xfrm>
            <a:off x="996894" y="1690688"/>
            <a:ext cx="10515600" cy="467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50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2BBA18-9CB1-4AF2-9F0D-FB210FB5F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95" t="40219" r="3853" b="30273"/>
          <a:stretch/>
        </p:blipFill>
        <p:spPr>
          <a:xfrm>
            <a:off x="618529" y="1668714"/>
            <a:ext cx="10954941" cy="468011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898DF2-975C-4A03-B572-E0A7C47D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Types of RNNs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4539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70EFC-177A-4092-BE46-901B387F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658"/>
          </a:xfrm>
        </p:spPr>
        <p:txBody>
          <a:bodyPr/>
          <a:lstStyle/>
          <a:p>
            <a:r>
              <a:rPr lang="en-US" dirty="0"/>
              <a:t>Summary of RNN architectures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BEEB8-23CE-4E1B-A351-44EC029EB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25" t="38907" r="4468" b="26995"/>
          <a:stretch/>
        </p:blipFill>
        <p:spPr>
          <a:xfrm>
            <a:off x="1269698" y="1496796"/>
            <a:ext cx="9366929" cy="465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71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66BFF2-245E-4750-B5EB-A93F41F84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0510589-1FEF-4658-A214-B290F721EB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Language Model &amp; Sequence Model Generation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8209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3A51-B6F1-4EE6-A00A-8F7C0D3C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language modeling?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915BF-6596-44A8-A4ED-102FF77FB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59" t="39563" r="33361" b="24372"/>
          <a:stretch/>
        </p:blipFill>
        <p:spPr>
          <a:xfrm>
            <a:off x="1187538" y="1858780"/>
            <a:ext cx="9816923" cy="477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7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157CE-F4E3-45AC-97E7-2986724F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941"/>
          </a:xfrm>
        </p:spPr>
        <p:txBody>
          <a:bodyPr/>
          <a:lstStyle/>
          <a:p>
            <a:r>
              <a:rPr lang="en-US" dirty="0"/>
              <a:t>Language modeling with an RNN	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C0419-0CE6-4814-833A-7E070D81C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72" t="38470" r="3852" b="30273"/>
          <a:stretch/>
        </p:blipFill>
        <p:spPr>
          <a:xfrm>
            <a:off x="1038748" y="1645718"/>
            <a:ext cx="10315052" cy="46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86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E9915-0082-4E89-8854-311EB59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Model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8DA37-8145-4DBF-9BAC-28FD1957A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26" t="31476" r="3853" b="29836"/>
          <a:stretch/>
        </p:blipFill>
        <p:spPr>
          <a:xfrm>
            <a:off x="1768605" y="1665735"/>
            <a:ext cx="8919381" cy="494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21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B4C9-92EA-43EF-ADB0-36EE1C7C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69F24-719A-4C9B-9FEB-3029C3143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5204" cy="4351338"/>
          </a:xfrm>
        </p:spPr>
        <p:txBody>
          <a:bodyPr/>
          <a:lstStyle/>
          <a:p>
            <a:r>
              <a:rPr lang="en-US" dirty="0"/>
              <a:t>I thank Prof. Andrew Ng for providing the lecture contents for teaching through </a:t>
            </a:r>
            <a:r>
              <a:rPr lang="en-US" dirty="0" err="1"/>
              <a:t>coursera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The content in this presentation is from the lectures of Andrew Ng. 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7D2A3-222A-47CF-A961-44EF5D1E5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628" y="2057670"/>
            <a:ext cx="5107022" cy="274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67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39E50-AE9F-4E80-8C71-B31459DB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658"/>
          </a:xfrm>
        </p:spPr>
        <p:txBody>
          <a:bodyPr/>
          <a:lstStyle/>
          <a:p>
            <a:r>
              <a:rPr lang="en-US" dirty="0"/>
              <a:t>Further Study..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CAC13-8618-4859-AD14-7CD731805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706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IN" dirty="0">
                <a:hlinkClick r:id="rId2"/>
              </a:rPr>
              <a:t>https://stanford.edu/~shervine/teaching/cs-230/cheatsheet-recurrent-neural-networks</a:t>
            </a:r>
            <a:endParaRPr lang="en-IN" dirty="0"/>
          </a:p>
          <a:p>
            <a:r>
              <a:rPr lang="en-IN" dirty="0">
                <a:hlinkClick r:id="rId3"/>
              </a:rPr>
              <a:t>http://web.stanford.edu/class/cs224n/slides/cs224n-2020-lecture07-fancy-rnn.pdf</a:t>
            </a:r>
            <a:endParaRPr lang="en-IN" dirty="0"/>
          </a:p>
          <a:p>
            <a:r>
              <a:rPr lang="en-IN" dirty="0">
                <a:hlinkClick r:id="rId4"/>
              </a:rPr>
              <a:t>http://cs231n.stanford.edu/slides/2017/cs231n_2017_lecture10.pdf</a:t>
            </a:r>
            <a:endParaRPr lang="en-IN" dirty="0"/>
          </a:p>
          <a:p>
            <a:r>
              <a:rPr lang="en-IN" dirty="0">
                <a:hlinkClick r:id="rId5"/>
              </a:rPr>
              <a:t>https://direct.mit.edu/neco/article/31/7/1235/8500/A-Review-of-Recurrent-Neural-Networks-LSTM-Cells</a:t>
            </a:r>
            <a:endParaRPr lang="en-IN" dirty="0"/>
          </a:p>
          <a:p>
            <a:r>
              <a:rPr lang="en-IN" dirty="0">
                <a:hlinkClick r:id="rId6"/>
              </a:rPr>
              <a:t>https://github.com/Kulbear/deep-learning-coursera/blob/master/Sequence%20Models/Building%20a%20Recurrent%20Neural%20Network%20-%20Step%20by%20Step%20-%20v2.ipynb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383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F9683-B22D-4151-834D-30D08C06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8524"/>
          </a:xfrm>
        </p:spPr>
        <p:txBody>
          <a:bodyPr/>
          <a:lstStyle/>
          <a:p>
            <a:r>
              <a:rPr lang="en-US" dirty="0"/>
              <a:t>RNN - Introduction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C98D5-1070-4ED9-84DA-0E00778CD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70"/>
            <a:ext cx="10884108" cy="5049804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Recurrent neural networks or RNNs are a family of neural networks for processing sequential data. </a:t>
            </a:r>
          </a:p>
          <a:p>
            <a:pPr algn="just"/>
            <a:r>
              <a:rPr lang="en-US" dirty="0"/>
              <a:t>Convolutional network is a neural network that is specialized for processing a grid of values X such as an image, whereas a recurrent neural network is a neural network that is specialized for processing a sequence of values x (1) , . . . , x (τ) .</a:t>
            </a:r>
          </a:p>
          <a:p>
            <a:pPr algn="just"/>
            <a:r>
              <a:rPr lang="en-US" dirty="0"/>
              <a:t>Just as convolutional networks can readily scale to images with large width and height, and some convolutional networks can process images of variable size, </a:t>
            </a:r>
            <a:r>
              <a:rPr lang="en-US" dirty="0">
                <a:solidFill>
                  <a:schemeClr val="accent1"/>
                </a:solidFill>
              </a:rPr>
              <a:t>recurrent networks can scale to much longer sequences than would be practical for networks without sequence-based specialization. </a:t>
            </a:r>
          </a:p>
          <a:p>
            <a:pPr algn="just"/>
            <a:r>
              <a:rPr lang="en-US" dirty="0"/>
              <a:t>Most recurrent networks can also process sequences of variable length.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4177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991247-B7F3-4077-8F07-294FFD891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135AE63-47E8-4F98-8741-BE5A82A27C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 can write your questions</a:t>
            </a:r>
          </a:p>
          <a:p>
            <a:r>
              <a:rPr lang="en-US" dirty="0">
                <a:hlinkClick r:id="rId2"/>
              </a:rPr>
              <a:t>hitendrasarma@ieee.org</a:t>
            </a:r>
            <a:endParaRPr lang="en-US" dirty="0"/>
          </a:p>
          <a:p>
            <a:r>
              <a:rPr lang="en-US" dirty="0">
                <a:hlinkClick r:id="rId3"/>
              </a:rPr>
              <a:t>hitendrasarma@staff.vce.ac.in</a:t>
            </a:r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9462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0DE1-812B-4191-A09B-8B61AAE5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94" y="306758"/>
            <a:ext cx="10515600" cy="930837"/>
          </a:xfrm>
        </p:spPr>
        <p:txBody>
          <a:bodyPr/>
          <a:lstStyle/>
          <a:p>
            <a:r>
              <a:rPr lang="en-US" dirty="0"/>
              <a:t>Examples of sequence 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A07FF-9356-4E75-B7D0-02C460D48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966" y="1524067"/>
            <a:ext cx="11067661" cy="435133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OpenSans"/>
              </a:rPr>
              <a:t>S</a:t>
            </a:r>
            <a:r>
              <a:rPr lang="en-US" b="0" i="0" dirty="0">
                <a:effectLst/>
                <a:latin typeface="OpenSans"/>
              </a:rPr>
              <a:t>equence models: one of the most exciting areas in deep learning. </a:t>
            </a:r>
          </a:p>
          <a:p>
            <a:pPr algn="l"/>
            <a:r>
              <a:rPr lang="en-US" b="0" i="0" dirty="0">
                <a:effectLst/>
                <a:latin typeface="OpenSans"/>
              </a:rPr>
              <a:t>Models like recurrent neural networks or RNNs have transformed speech recognition, natural language processing and other areas.</a:t>
            </a:r>
          </a:p>
          <a:p>
            <a:pPr lvl="1"/>
            <a:r>
              <a:rPr lang="en-US" b="0" i="0" dirty="0">
                <a:effectLst/>
                <a:latin typeface="OpenSans"/>
              </a:rPr>
              <a:t>In speech recognition you are given an input audio clip X and asked to map it to a text transcript Y.  </a:t>
            </a:r>
          </a:p>
          <a:p>
            <a:pPr lvl="1"/>
            <a:r>
              <a:rPr lang="en-US" b="0" i="0" dirty="0">
                <a:effectLst/>
                <a:latin typeface="OpenSans"/>
              </a:rPr>
              <a:t>Both the input and the output here are sequence data, because X is an audio clip and so that plays out over time and Y, the output, is a sequence of words.</a:t>
            </a:r>
          </a:p>
          <a:p>
            <a:pPr algn="l"/>
            <a:endParaRPr lang="en-US" b="0" i="0" dirty="0">
              <a:effectLst/>
              <a:latin typeface="OpenSans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9C610-CC1C-4C58-9D0B-BB1AC7BEF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9" t="40317" r="27503" b="51157"/>
          <a:stretch/>
        </p:blipFill>
        <p:spPr>
          <a:xfrm>
            <a:off x="1667395" y="4737370"/>
            <a:ext cx="8857209" cy="81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00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B9A1-A2E6-4228-B95B-FE21E0BC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320" y="402013"/>
            <a:ext cx="10515600" cy="558048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examples..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563BDE-E38C-41C2-B85A-ABDA13737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825625"/>
            <a:ext cx="4889241" cy="4351338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b="0" i="0" dirty="0">
                <a:effectLst/>
                <a:latin typeface="OpenSans"/>
              </a:rPr>
              <a:t>So all of these problems can be addressed as supervised learning with label data X, Y as the training set. </a:t>
            </a:r>
          </a:p>
          <a:p>
            <a:pPr algn="l"/>
            <a:r>
              <a:rPr lang="en-US" b="0" i="0" dirty="0">
                <a:effectLst/>
                <a:latin typeface="OpenSans"/>
              </a:rPr>
              <a:t>In some examples; both the input X and the output Y are sequences</a:t>
            </a:r>
          </a:p>
          <a:p>
            <a:pPr algn="l"/>
            <a:r>
              <a:rPr lang="en-US" b="0" i="0" dirty="0">
                <a:effectLst/>
                <a:latin typeface="OpenSans"/>
              </a:rPr>
              <a:t>Sometimes X and Y can have different lengths</a:t>
            </a:r>
          </a:p>
          <a:p>
            <a:pPr algn="l"/>
            <a:r>
              <a:rPr lang="en-US" b="0" i="0" dirty="0">
                <a:effectLst/>
                <a:latin typeface="OpenSans"/>
              </a:rPr>
              <a:t>Sometimes X and Y have the same length. </a:t>
            </a:r>
          </a:p>
          <a:p>
            <a:pPr algn="l"/>
            <a:r>
              <a:rPr lang="en-US" b="0" i="0" dirty="0">
                <a:effectLst/>
                <a:latin typeface="OpenSans"/>
              </a:rPr>
              <a:t>In some of these examples only either X or only the opposite Y is a sequence.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72304-3E23-4CCF-96D5-F155A1201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0" t="13198" r="3572" b="11428"/>
          <a:stretch/>
        </p:blipFill>
        <p:spPr>
          <a:xfrm>
            <a:off x="5514392" y="1956456"/>
            <a:ext cx="6453673" cy="29450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B5C8FC2-9B72-4153-A5D7-1A034ECA4FDD}"/>
                  </a:ext>
                </a:extLst>
              </p14:cNvPr>
              <p14:cNvContentPartPr/>
              <p14:nvPr/>
            </p14:nvContentPartPr>
            <p14:xfrm>
              <a:off x="3613320" y="2082960"/>
              <a:ext cx="8369640" cy="3060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B5C8FC2-9B72-4153-A5D7-1A034ECA4F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3960" y="2073600"/>
                <a:ext cx="8388360" cy="30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04452C-4436-48FF-AD1A-FCC144444E7E}"/>
                  </a:ext>
                </a:extLst>
              </p14:cNvPr>
              <p14:cNvContentPartPr/>
              <p14:nvPr/>
            </p14:nvContentPartPr>
            <p14:xfrm>
              <a:off x="3060720" y="4508640"/>
              <a:ext cx="2597400" cy="463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04452C-4436-48FF-AD1A-FCC144444E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51360" y="4499280"/>
                <a:ext cx="2616120" cy="4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6256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762E-08FD-4801-8AB6-456DD0EF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96" y="322424"/>
            <a:ext cx="10515600" cy="717226"/>
          </a:xfrm>
        </p:spPr>
        <p:txBody>
          <a:bodyPr/>
          <a:lstStyle/>
          <a:p>
            <a:r>
              <a:rPr lang="en-US" dirty="0"/>
              <a:t>Notation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11EE8-42B0-4028-BCEC-43C420CA0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209" y="1329230"/>
            <a:ext cx="10794167" cy="4982645"/>
          </a:xfrm>
        </p:spPr>
        <p:txBody>
          <a:bodyPr/>
          <a:lstStyle/>
          <a:p>
            <a:pPr algn="l"/>
            <a:r>
              <a:rPr lang="en-IN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OpenSans"/>
              </a:rPr>
              <a:t>Name-entity recognition problem </a:t>
            </a:r>
            <a:r>
              <a:rPr lang="en-IN" b="0" i="0" dirty="0">
                <a:effectLst/>
                <a:latin typeface="OpenSans"/>
              </a:rPr>
              <a:t>example:</a:t>
            </a:r>
          </a:p>
          <a:p>
            <a:pPr lvl="1"/>
            <a:r>
              <a:rPr lang="en-IN" dirty="0"/>
              <a:t>X: Harry Potter and Hermione Granger invented a new spell.</a:t>
            </a:r>
          </a:p>
          <a:p>
            <a:pPr algn="l"/>
            <a:r>
              <a:rPr lang="en-US" dirty="0">
                <a:latin typeface="OpenSans"/>
              </a:rPr>
              <a:t>We </a:t>
            </a:r>
            <a:r>
              <a:rPr lang="en-US" b="0" i="0" dirty="0">
                <a:effectLst/>
                <a:latin typeface="OpenSans"/>
              </a:rPr>
              <a:t>want a sequence model to automatically tell us where are the peoples names in this sentence.</a:t>
            </a:r>
          </a:p>
          <a:p>
            <a:pPr algn="l"/>
            <a:r>
              <a:rPr lang="en-IN" b="0" i="0" dirty="0">
                <a:effectLst/>
                <a:latin typeface="OpenSans"/>
              </a:rPr>
              <a:t>G</a:t>
            </a:r>
            <a:r>
              <a:rPr lang="en-US" b="0" i="0" dirty="0" err="1">
                <a:effectLst/>
                <a:latin typeface="OpenSans"/>
              </a:rPr>
              <a:t>iven</a:t>
            </a:r>
            <a:r>
              <a:rPr lang="en-US" b="0" i="0" dirty="0">
                <a:effectLst/>
                <a:latin typeface="OpenSans"/>
              </a:rPr>
              <a:t> this input x let's say that you want a model to operate y that has one output per input word such that for each of the input words whether it is part of a person's name or not.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05F87-4406-4154-9F51-D69556C7C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62" t="39782" r="4047" b="42513"/>
          <a:stretch/>
        </p:blipFill>
        <p:spPr>
          <a:xfrm>
            <a:off x="1477967" y="4492228"/>
            <a:ext cx="8139659" cy="220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8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20B8-03C4-4687-8705-81EA8BC9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26" y="248394"/>
            <a:ext cx="10515600" cy="743828"/>
          </a:xfrm>
        </p:spPr>
        <p:txBody>
          <a:bodyPr/>
          <a:lstStyle/>
          <a:p>
            <a:r>
              <a:rPr lang="en-US" dirty="0"/>
              <a:t>Notation…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A62AA-A0D3-49E6-8032-9C0641DE7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96" t="39344" r="4167" b="29836"/>
          <a:stretch/>
        </p:blipFill>
        <p:spPr>
          <a:xfrm>
            <a:off x="721468" y="1296933"/>
            <a:ext cx="10515599" cy="496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45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B1B01-3071-4A40-9FB1-8CACFDE92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92" y="230213"/>
            <a:ext cx="10515600" cy="774127"/>
          </a:xfrm>
        </p:spPr>
        <p:txBody>
          <a:bodyPr/>
          <a:lstStyle/>
          <a:p>
            <a:r>
              <a:rPr lang="en-US" dirty="0"/>
              <a:t>Representing Words : One-hot encoding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33EAB-213B-4D9A-A245-902D9DF9E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78" y="1229193"/>
            <a:ext cx="10515600" cy="5038829"/>
          </a:xfrm>
        </p:spPr>
        <p:txBody>
          <a:bodyPr/>
          <a:lstStyle/>
          <a:p>
            <a:r>
              <a:rPr lang="en-US" dirty="0"/>
              <a:t>How to represent each word in the given input sentence.</a:t>
            </a:r>
          </a:p>
          <a:p>
            <a:r>
              <a:rPr lang="en-US" dirty="0"/>
              <a:t>Assume our sample dictionary has 10,000 words.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A0ED8-7823-4475-960A-5D48B48F0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77" t="38655" r="4414" b="29748"/>
          <a:stretch/>
        </p:blipFill>
        <p:spPr>
          <a:xfrm>
            <a:off x="1349113" y="2439081"/>
            <a:ext cx="8604355" cy="418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17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30D65-C8EA-4FCB-9B34-F98ED6DC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137"/>
          </a:xfrm>
        </p:spPr>
        <p:txBody>
          <a:bodyPr/>
          <a:lstStyle/>
          <a:p>
            <a:r>
              <a:rPr lang="en-US" dirty="0"/>
              <a:t>Why not a standard network?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E6E32-6373-43AB-900E-F8A4D5EB3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79" t="38902" r="4837" b="28961"/>
          <a:stretch/>
        </p:blipFill>
        <p:spPr>
          <a:xfrm>
            <a:off x="733269" y="1349115"/>
            <a:ext cx="10950192" cy="514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11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806</Words>
  <Application>Microsoft Office PowerPoint</Application>
  <PresentationFormat>Widescreen</PresentationFormat>
  <Paragraphs>95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OpenSans</vt:lpstr>
      <vt:lpstr>Office Theme</vt:lpstr>
      <vt:lpstr>Introduction to  Recurrent Neural Networks </vt:lpstr>
      <vt:lpstr>Topics </vt:lpstr>
      <vt:lpstr>RNN - Introduction </vt:lpstr>
      <vt:lpstr>Examples of sequence data</vt:lpstr>
      <vt:lpstr>Other examples..</vt:lpstr>
      <vt:lpstr>Notation</vt:lpstr>
      <vt:lpstr>Notation…</vt:lpstr>
      <vt:lpstr>Representing Words : One-hot encoding</vt:lpstr>
      <vt:lpstr>Why not a standard network?</vt:lpstr>
      <vt:lpstr>RNN Model</vt:lpstr>
      <vt:lpstr>RNN Model…with parameter sharing </vt:lpstr>
      <vt:lpstr>RNN Model…with parameter sharing </vt:lpstr>
      <vt:lpstr>RNN Model – Forward Propagation</vt:lpstr>
      <vt:lpstr>Simplified RNN notation</vt:lpstr>
      <vt:lpstr>Forward propagation and backpropagation</vt:lpstr>
      <vt:lpstr>Backpropagation Through Time</vt:lpstr>
      <vt:lpstr>Backpropagation Through Time</vt:lpstr>
      <vt:lpstr>Backpropagation Through Time</vt:lpstr>
      <vt:lpstr>Different Types of RNN Architectures</vt:lpstr>
      <vt:lpstr>Examples of Sequence data </vt:lpstr>
      <vt:lpstr>Types of RNN architectures </vt:lpstr>
      <vt:lpstr>Types of RNNs </vt:lpstr>
      <vt:lpstr>Summary of RNN architectures </vt:lpstr>
      <vt:lpstr>Application</vt:lpstr>
      <vt:lpstr>What is language modeling?</vt:lpstr>
      <vt:lpstr>Language modeling with an RNN </vt:lpstr>
      <vt:lpstr>RNN Model</vt:lpstr>
      <vt:lpstr>Acknowledgements</vt:lpstr>
      <vt:lpstr>Further Study..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hitendrasarma t</dc:creator>
  <cp:lastModifiedBy>H</cp:lastModifiedBy>
  <cp:revision>92</cp:revision>
  <dcterms:created xsi:type="dcterms:W3CDTF">2021-05-21T16:09:00Z</dcterms:created>
  <dcterms:modified xsi:type="dcterms:W3CDTF">2022-12-06T10:38:22Z</dcterms:modified>
</cp:coreProperties>
</file>